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32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ype="http://schemas.openxmlformats.org/officeDocument/2006/relationships/presProps" Target="presProps.xml"/>  <Relationship Id="rId29" Type="http://schemas.openxmlformats.org/officeDocument/2006/relationships/viewProps" Target="viewProps.xml"/>  <Relationship Id="rId30" Type="http://schemas.openxmlformats.org/officeDocument/2006/relationships/theme" Target="theme/theme1.xml"/>  <Relationship Id="rId31" Type="http://schemas.openxmlformats.org/officeDocument/2006/relationships/tableStyles" Target="tableStyles.xml"/>  <Relationship Id="rId32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media/image2.svg" Type="http://schemas.openxmlformats.org/officeDocument/2006/relationships/image"/><Relationship Id="rId3" Target="../media/image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5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5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5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media/image5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<Relationships xmlns="http://schemas.openxmlformats.org/package/2006/relationships"><Relationship Id="rId1" Target="../media/image5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<Relationships xmlns="http://schemas.openxmlformats.org/package/2006/relationships"><Relationship Id="rId1" Target="../media/image5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<Relationships xmlns="http://schemas.openxmlformats.org/package/2006/relationships"><Relationship Id="rId1" Target="../media/image5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<Relationships xmlns="http://schemas.openxmlformats.org/package/2006/relationships"><Relationship Id="rId1" Target="../media/image5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<Relationships xmlns="http://schemas.openxmlformats.org/package/2006/relationships"><Relationship Id="rId1" Target="../media/image5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<Relationships xmlns="http://schemas.openxmlformats.org/package/2006/relationships"><Relationship Id="rId1" Target="../media/image6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4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2.xml" Type="http://schemas.openxmlformats.org/officeDocument/2006/relationships/notesSlide"/></Relationships>
</file>

<file path=ppt/slides/_rels/slide20.xml.rels><?xml version="1.0" encoding="UTF-8" standalone="yes"?><Relationships xmlns="http://schemas.openxmlformats.org/package/2006/relationships"><Relationship Id="rId1" Target="../media/image6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<Relationships xmlns="http://schemas.openxmlformats.org/package/2006/relationships"><Relationship Id="rId1" Target="../media/image6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<Relationships xmlns="http://schemas.openxmlformats.org/package/2006/relationships"><Relationship Id="rId1" Target="../media/image6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<Relationships xmlns="http://schemas.openxmlformats.org/package/2006/relationships"><Relationship Id="rId1" Target="../media/image6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<Relationships xmlns="http://schemas.openxmlformats.org/package/2006/relationships"><Relationship Id="rId1" Target="../media/image6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<Relationships xmlns="http://schemas.openxmlformats.org/package/2006/relationships"><Relationship Id="rId1" Target="../media/image6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<Relationships xmlns="http://schemas.openxmlformats.org/package/2006/relationships"><Relationship Id="rId1" Target="../media/image6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1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7.png" Type="http://schemas.openxmlformats.org/officeDocument/2006/relationships/image"/><Relationship Id="rId2" Target="../media/image18.sv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21.png" Type="http://schemas.openxmlformats.org/officeDocument/2006/relationships/image"/><Relationship Id="rId2" Target="../media/image22.sv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slideLayouts/slideLayout1.xml" Type="http://schemas.openxmlformats.org/officeDocument/2006/relationships/slideLayout"/><Relationship Id="rId14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33.png" Type="http://schemas.openxmlformats.org/officeDocument/2006/relationships/image"/><Relationship Id="rId2" Target="../media/image34.sv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Relationship Id="rId10" Target="../media/image42.sv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43.png" Type="http://schemas.openxmlformats.org/officeDocument/2006/relationships/image"/><Relationship Id="rId2" Target="../media/image44.sv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455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2556822"/>
            <a:ext cx="12188952" cy="175216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5827843" y="2733810"/>
            <a:ext cx="5206016" cy="91781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7229"/>
              </a:lnSpc>
              <a:buNone/>
            </a:pPr>
            <a:r>
              <a:rPr lang="en-US" b="1" sz="5738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ShotMaster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827843" y="3662935"/>
            <a:ext cx="5206016" cy="3167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495"/>
              </a:lnSpc>
              <a:spcBef>
                <a:spcPts val="87"/>
              </a:spcBef>
              <a:buNone/>
            </a:pPr>
            <a:r>
              <a:rPr lang="en-US" b="1" sz="198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Unleash Your Inner Cricket Maestro</a:t>
            </a:r>
            <a:r>
              <a:rPr lang="en-US" sz="198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/>
          <a:srcRect l="2333" r="2333" t="15111" b="4889"/>
          <a:stretch/>
        </p:blipFill>
        <p:spPr>
          <a:xfrm>
            <a:off x="0" y="0"/>
            <a:ext cx="5446938" cy="6856286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3D Shot Visualization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11456" y="1904524"/>
            <a:ext cx="8966040" cy="4195826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694652" y="1714071"/>
            <a:ext cx="2260068" cy="638015"/>
          </a:xfrm>
          <a:prstGeom prst="rect">
            <a:avLst/>
          </a:prstGeom>
          <a:solidFill>
            <a:srgbClr val="62a8bb"/>
          </a:solidFill>
          <a:ln w="12700">
            <a:solidFill>
              <a:srgbClr val="62a8bb"/>
            </a:solidFill>
            <a:prstDash val="solid"/>
            <a:miter lim="800000"/>
          </a:ln>
        </p:spPr>
      </p:sp>
      <p:sp>
        <p:nvSpPr>
          <p:cNvPr id="3" name="Object 2"/>
          <p:cNvSpPr/>
          <p:nvPr/>
        </p:nvSpPr>
        <p:spPr>
          <a:xfrm>
            <a:off x="4791146" y="1805875"/>
            <a:ext cx="2067070" cy="44391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496"/>
              </a:lnSpc>
              <a:buNone/>
            </a:pPr>
            <a:r>
              <a:rPr lang="en-US" sz="277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Level 0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126089" y="5755490"/>
            <a:ext cx="1821238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Fig: ShotMaster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485278" y="2656811"/>
            <a:ext cx="5521008" cy="3033821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-57136" y="0"/>
            <a:ext cx="12246696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7" name="Object 6"/>
          <p:cNvSpPr/>
          <p:nvPr/>
        </p:nvSpPr>
        <p:spPr>
          <a:xfrm>
            <a:off x="-57136" y="362827"/>
            <a:ext cx="12246683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 Diagram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 Diagram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276031" y="3428143"/>
            <a:ext cx="2439276" cy="657060"/>
          </a:xfrm>
          <a:prstGeom prst="rect">
            <a:avLst/>
          </a:prstGeom>
          <a:solidFill>
            <a:srgbClr val="62a8bb"/>
          </a:solidFill>
          <a:ln w="12700">
            <a:solidFill>
              <a:srgbClr val="62a8bb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1363568" y="3511986"/>
            <a:ext cx="2264129" cy="47992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780"/>
              </a:lnSpc>
              <a:buNone/>
            </a:pPr>
            <a:r>
              <a:rPr lang="en-US" sz="30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Level 1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5183834" y="6142089"/>
            <a:ext cx="1821238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Fig: ShotMaster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465858" y="1298939"/>
            <a:ext cx="4487631" cy="5176442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9522" y="0"/>
            <a:ext cx="12207996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-9523" y="362827"/>
            <a:ext cx="12207997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Activity Diagram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837990" y="2685378"/>
            <a:ext cx="2439276" cy="599924"/>
          </a:xfrm>
          <a:prstGeom prst="rect">
            <a:avLst/>
          </a:prstGeom>
          <a:solidFill>
            <a:srgbClr val="62a8bb"/>
          </a:solidFill>
          <a:ln w="12700">
            <a:solidFill>
              <a:srgbClr val="62a8bb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1028443" y="2790574"/>
            <a:ext cx="2264129" cy="38388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3024"/>
              </a:lnSpc>
              <a:buNone/>
            </a:pPr>
            <a:r>
              <a:rPr lang="en-US" sz="2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Level </a:t>
            </a:r>
            <a:r>
              <a:rPr lang="en-US" b="1" sz="2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1.3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325147" y="5951637"/>
            <a:ext cx="2899905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Fig: Connect Your Coach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837990" y="2094976"/>
            <a:ext cx="3526205" cy="580880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8" name="Object 7"/>
          <p:cNvSpPr/>
          <p:nvPr/>
        </p:nvSpPr>
        <p:spPr>
          <a:xfrm>
            <a:off x="871178" y="2208132"/>
            <a:ext cx="3459820" cy="3479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 marL="242900" indent="-242900">
              <a:lnSpc>
                <a:spcPts val="2741"/>
              </a:lnSpc>
              <a:buSzPct val="100000"/>
              <a:buChar char="•"/>
            </a:pPr>
            <a:r>
              <a:rPr lang="en-US" b="1" sz="217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Your Coach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385140" y="1390622"/>
            <a:ext cx="6422908" cy="4960965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Activity Diagram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818945" y="3313871"/>
            <a:ext cx="2439276" cy="618970"/>
          </a:xfrm>
          <a:prstGeom prst="rect">
            <a:avLst/>
          </a:prstGeom>
          <a:solidFill>
            <a:srgbClr val="62a8bb"/>
          </a:solidFill>
          <a:ln w="12700">
            <a:solidFill>
              <a:srgbClr val="62a8bb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1009398" y="3411032"/>
            <a:ext cx="2264129" cy="41988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3308"/>
              </a:lnSpc>
              <a:buNone/>
            </a:pPr>
            <a:r>
              <a:rPr lang="en-US" sz="26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Level </a:t>
            </a:r>
            <a:r>
              <a:rPr lang="en-US" b="1" sz="26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1.2.1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487406" y="6227793"/>
            <a:ext cx="2467162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Fig: Record a Session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818945" y="2752036"/>
            <a:ext cx="3567270" cy="590403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8" name="Object 7"/>
          <p:cNvSpPr/>
          <p:nvPr/>
        </p:nvSpPr>
        <p:spPr>
          <a:xfrm>
            <a:off x="1009398" y="2859836"/>
            <a:ext cx="3504993" cy="3719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930"/>
              </a:lnSpc>
              <a:buNone/>
            </a:pPr>
            <a:r>
              <a:rPr lang="en-US" b="1" sz="23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Record a Session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770582" y="1333167"/>
            <a:ext cx="4169145" cy="4953546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114272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248555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Swimlane Diagram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5981" y="3094850"/>
            <a:ext cx="2439277" cy="618971"/>
          </a:xfrm>
          <a:prstGeom prst="rect">
            <a:avLst/>
          </a:prstGeom>
          <a:solidFill>
            <a:srgbClr val="62a8bb"/>
          </a:solidFill>
          <a:ln w="12700">
            <a:solidFill>
              <a:srgbClr val="62a8bb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1146470" y="3192012"/>
            <a:ext cx="2264129" cy="41988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3308"/>
              </a:lnSpc>
              <a:buNone/>
            </a:pPr>
            <a:r>
              <a:rPr lang="en-US" sz="26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Level </a:t>
            </a:r>
            <a:r>
              <a:rPr lang="en-US" b="1" sz="26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1.3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984482" y="6075431"/>
            <a:ext cx="3058501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Fig: Connect Your Coach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55981" y="2504448"/>
            <a:ext cx="3567271" cy="590402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8" name="Object 7"/>
          <p:cNvSpPr/>
          <p:nvPr/>
        </p:nvSpPr>
        <p:spPr>
          <a:xfrm>
            <a:off x="987152" y="2612248"/>
            <a:ext cx="3504993" cy="3719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930"/>
              </a:lnSpc>
              <a:buNone/>
            </a:pPr>
            <a:r>
              <a:rPr lang="en-US" b="1" sz="23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your Coach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/>
          <a:srcRect l="-62071" r="-62071" t="-16250" b="-16250"/>
          <a:stretch/>
        </p:blipFill>
        <p:spPr>
          <a:xfrm>
            <a:off x="4513764" y="542789"/>
            <a:ext cx="8704686" cy="6734666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114272"/>
            <a:ext cx="12188955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248555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Swimlane Diagram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46459" y="3094850"/>
            <a:ext cx="2439274" cy="618971"/>
          </a:xfrm>
          <a:prstGeom prst="rect">
            <a:avLst/>
          </a:prstGeom>
          <a:solidFill>
            <a:srgbClr val="62a8bb"/>
          </a:solidFill>
          <a:ln w="12700">
            <a:solidFill>
              <a:srgbClr val="62a8bb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1136947" y="3192012"/>
            <a:ext cx="2264129" cy="41988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3308"/>
              </a:lnSpc>
              <a:buNone/>
            </a:pPr>
            <a:r>
              <a:rPr lang="en-US" sz="26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Level </a:t>
            </a:r>
            <a:r>
              <a:rPr lang="en-US" b="1" sz="26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1.4.2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984482" y="6075431"/>
            <a:ext cx="3058501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Fig: Data Insights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46459" y="2504448"/>
            <a:ext cx="3567268" cy="590402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8" name="Object 7"/>
          <p:cNvSpPr/>
          <p:nvPr/>
        </p:nvSpPr>
        <p:spPr>
          <a:xfrm>
            <a:off x="1136947" y="2612248"/>
            <a:ext cx="3504993" cy="3719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930"/>
              </a:lnSpc>
              <a:buNone/>
            </a:pPr>
            <a:r>
              <a:rPr lang="en-US" b="1" sz="23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Insights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/>
          <a:srcRect l="-50000" r="-50000" t="-41318" b="-41318"/>
          <a:stretch/>
        </p:blipFill>
        <p:spPr>
          <a:xfrm>
            <a:off x="5046988" y="-866558"/>
            <a:ext cx="8004688" cy="9598476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114272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248555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based Modelling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706087" y="5761184"/>
            <a:ext cx="4397813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Fig: Relationship between Data Objects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71357" y="2437790"/>
            <a:ext cx="3567268" cy="847513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6" name="Object 5"/>
          <p:cNvSpPr/>
          <p:nvPr/>
        </p:nvSpPr>
        <p:spPr>
          <a:xfrm>
            <a:off x="602492" y="2561584"/>
            <a:ext cx="3504993" cy="59992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63"/>
              </a:lnSpc>
              <a:buNone/>
            </a:pPr>
            <a:r>
              <a:rPr lang="en-US" b="1" sz="187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Relationship between Data Objects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/>
          <a:srcRect l="-39512" r="-39512" t="-50000" b="-50000"/>
          <a:stretch/>
        </p:blipFill>
        <p:spPr>
          <a:xfrm>
            <a:off x="4351837" y="-361860"/>
            <a:ext cx="9002048" cy="8476427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114272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248555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based Modelling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-180855" y="6246838"/>
            <a:ext cx="4397813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Fig: ER Diagram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80907" y="2971057"/>
            <a:ext cx="2288353" cy="552312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6" name="Object 5"/>
          <p:cNvSpPr/>
          <p:nvPr/>
        </p:nvSpPr>
        <p:spPr>
          <a:xfrm>
            <a:off x="475986" y="3094851"/>
            <a:ext cx="2098168" cy="2999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63"/>
              </a:lnSpc>
              <a:buNone/>
            </a:pPr>
            <a:r>
              <a:rPr lang="en-US" b="1" sz="187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 Diagram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/>
          <a:srcRect l="-50000" r="-50000" t="-47520" b="-47520"/>
          <a:stretch/>
        </p:blipFill>
        <p:spPr>
          <a:xfrm>
            <a:off x="-399950" y="-780855"/>
            <a:ext cx="15961033" cy="8770376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56939" y="5742139"/>
            <a:ext cx="2829527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Fig: CRC Diagram - 1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23692" y="3012421"/>
            <a:ext cx="1876049" cy="552312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4" name="Object 3"/>
          <p:cNvSpPr/>
          <p:nvPr/>
        </p:nvSpPr>
        <p:spPr>
          <a:xfrm>
            <a:off x="1039390" y="3136289"/>
            <a:ext cx="1644638" cy="2999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63"/>
              </a:lnSpc>
              <a:buNone/>
            </a:pPr>
            <a:r>
              <a:rPr lang="en-US" b="1" sz="187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ID-1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-114272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6" name="Object 5"/>
          <p:cNvSpPr/>
          <p:nvPr/>
        </p:nvSpPr>
        <p:spPr>
          <a:xfrm>
            <a:off x="0" y="248555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Class-based Modeling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/>
          <a:srcRect l="-50000" r="-50000" t="-50000" b="-50000"/>
          <a:stretch/>
        </p:blipFill>
        <p:spPr>
          <a:xfrm>
            <a:off x="-409473" y="-647538"/>
            <a:ext cx="16551781" cy="8996047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8" cy="1342689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323174"/>
            <a:ext cx="12188952" cy="68838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5422"/>
              </a:lnSpc>
              <a:buNone/>
            </a:pPr>
            <a:r>
              <a:rPr lang="en-US" sz="4303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</a:t>
            </a:r>
            <a:r>
              <a:rPr lang="en-US" b="1" sz="4303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7290" r="7290" t="17968" b="17968"/>
          <a:stretch/>
        </p:blipFill>
        <p:spPr>
          <a:xfrm>
            <a:off x="999875" y="2194964"/>
            <a:ext cx="2380655" cy="238065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04724" y="4702091"/>
            <a:ext cx="3770957" cy="28791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b="1" sz="180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Md. Rayhan Islam Sefat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04724" y="5049741"/>
            <a:ext cx="3770957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Bef>
                <a:spcPts val="462"/>
              </a:spcBef>
              <a:buNone/>
            </a:pPr>
            <a:r>
              <a:rPr lang="en-US" sz="1500" dirty="0" smtClean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Roll: 1332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2"/>
          <a:srcRect l="0" r="0" t="17600" b="7400"/>
          <a:stretch/>
        </p:blipFill>
        <p:spPr>
          <a:xfrm>
            <a:off x="4904149" y="2194964"/>
            <a:ext cx="2380655" cy="2380655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4208997" y="4702091"/>
            <a:ext cx="3770957" cy="28791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b="1" sz="180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Reza Abdullah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208997" y="5049741"/>
            <a:ext cx="3770957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Bef>
                <a:spcPts val="462"/>
              </a:spcBef>
              <a:buNone/>
            </a:pPr>
            <a:r>
              <a:rPr lang="en-US" sz="1500" dirty="0" smtClean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Roll: 1335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3"/>
          <a:srcRect l="0" r="0" t="5556" b="5556"/>
          <a:stretch/>
        </p:blipFill>
        <p:spPr>
          <a:xfrm>
            <a:off x="8808422" y="2194964"/>
            <a:ext cx="2380655" cy="2380655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8113271" y="4702091"/>
            <a:ext cx="3770957" cy="28791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b="1" sz="180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Dr. Ahmedul Kabir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113271" y="5049741"/>
            <a:ext cx="3770957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Bef>
                <a:spcPts val="462"/>
              </a:spcBef>
              <a:buNone/>
            </a:pPr>
            <a:r>
              <a:rPr lang="en-US" sz="1500" dirty="0" smtClean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Associate Professor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8113271" y="5421123"/>
            <a:ext cx="3770957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Bef>
                <a:spcPts val="808"/>
              </a:spcBef>
              <a:buNone/>
            </a:pPr>
            <a:r>
              <a:rPr lang="en-US" sz="1500" dirty="0" smtClean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IIT, University of Dhaka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961784" y="6555579"/>
            <a:ext cx="10265383" cy="11724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924"/>
              </a:lnSpc>
              <a:buNone/>
            </a:pPr>
            <a:r>
              <a:rPr lang="en-US" sz="660" dirty="0" smtClean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©2024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884228" y="6517861"/>
            <a:ext cx="114271" cy="191940"/>
          </a:xfrm>
          <a:prstGeom prst="rect">
            <a:avLst/>
          </a:prstGeom>
          <a:noFill/>
        </p:spPr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  <p:custDataLst/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52311" y="5713571"/>
            <a:ext cx="4397813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Fig: CRC Diagram - 2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871246" y="2875831"/>
            <a:ext cx="1876049" cy="552312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4" name="Object 3"/>
          <p:cNvSpPr/>
          <p:nvPr/>
        </p:nvSpPr>
        <p:spPr>
          <a:xfrm>
            <a:off x="986969" y="2999625"/>
            <a:ext cx="1644638" cy="2999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63"/>
              </a:lnSpc>
              <a:buNone/>
            </a:pPr>
            <a:r>
              <a:rPr lang="en-US" b="1" sz="187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ID-2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-114272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6" name="Object 5"/>
          <p:cNvSpPr/>
          <p:nvPr/>
        </p:nvSpPr>
        <p:spPr>
          <a:xfrm>
            <a:off x="0" y="248555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Class-based Modeling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/>
          <a:srcRect l="-50000" r="-50000" t="-50000" b="-50000"/>
          <a:stretch/>
        </p:blipFill>
        <p:spPr>
          <a:xfrm>
            <a:off x="47613" y="238065"/>
            <a:ext cx="14951042" cy="6233171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27624" y="5580255"/>
            <a:ext cx="4868528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Fig: </a:t>
            </a:r>
            <a:r>
              <a:rPr lang="en-US" b="1" sz="150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 transition diagram of Shot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-114272"/>
            <a:ext cx="12188945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4" name="Object 3"/>
          <p:cNvSpPr/>
          <p:nvPr/>
        </p:nvSpPr>
        <p:spPr>
          <a:xfrm>
            <a:off x="0" y="248555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Behavior Modelling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009399" y="3428143"/>
            <a:ext cx="2439277" cy="618970"/>
          </a:xfrm>
          <a:prstGeom prst="rect">
            <a:avLst/>
          </a:prstGeom>
          <a:solidFill>
            <a:srgbClr val="62a8bb"/>
          </a:solidFill>
          <a:ln w="12700">
            <a:solidFill>
              <a:srgbClr val="62a8bb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1199850" y="3525303"/>
            <a:ext cx="2264129" cy="41988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3308"/>
              </a:lnSpc>
              <a:buNone/>
            </a:pPr>
            <a:r>
              <a:rPr lang="en-US" sz="26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Class: </a:t>
            </a:r>
            <a:r>
              <a:rPr lang="en-US" b="1" sz="26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861862" y="1247463"/>
            <a:ext cx="4377974" cy="590402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8" name="Object 7"/>
          <p:cNvSpPr/>
          <p:nvPr/>
        </p:nvSpPr>
        <p:spPr>
          <a:xfrm>
            <a:off x="3852501" y="1355262"/>
            <a:ext cx="4396749" cy="3719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930"/>
              </a:lnSpc>
              <a:buNone/>
            </a:pPr>
            <a:r>
              <a:rPr lang="en-US" b="1" sz="23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 Transition Diagram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/>
          <a:srcRect l="-50000" r="-50000" t="-50000" b="-50000"/>
          <a:stretch/>
        </p:blipFill>
        <p:spPr>
          <a:xfrm>
            <a:off x="1218895" y="742764"/>
            <a:ext cx="13399581" cy="6480452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78553" y="5694526"/>
            <a:ext cx="4868528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Fig: </a:t>
            </a:r>
            <a:r>
              <a:rPr lang="en-US" b="1" sz="150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 transition diagram of Account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-114272"/>
            <a:ext cx="12188958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4" name="Object 3"/>
          <p:cNvSpPr/>
          <p:nvPr/>
        </p:nvSpPr>
        <p:spPr>
          <a:xfrm>
            <a:off x="0" y="248555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Behavior Modelling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009399" y="3428143"/>
            <a:ext cx="2852503" cy="609448"/>
          </a:xfrm>
          <a:prstGeom prst="rect">
            <a:avLst/>
          </a:prstGeom>
          <a:solidFill>
            <a:srgbClr val="62a8bb"/>
          </a:solidFill>
          <a:ln w="12700">
            <a:solidFill>
              <a:srgbClr val="62a8bb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1199850" y="3527981"/>
            <a:ext cx="2718723" cy="407910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3213"/>
              </a:lnSpc>
              <a:buNone/>
            </a:pPr>
            <a:r>
              <a:rPr lang="en-US" sz="255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Class: </a:t>
            </a:r>
            <a:r>
              <a:rPr lang="en-US" b="1" sz="255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Account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861862" y="1247463"/>
            <a:ext cx="4377974" cy="590402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8" name="Object 7"/>
          <p:cNvSpPr/>
          <p:nvPr/>
        </p:nvSpPr>
        <p:spPr>
          <a:xfrm>
            <a:off x="3852501" y="1355262"/>
            <a:ext cx="4396749" cy="3719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930"/>
              </a:lnSpc>
              <a:buNone/>
            </a:pPr>
            <a:r>
              <a:rPr lang="en-US" b="1" sz="23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 Transition Diagram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/>
          <a:srcRect l="-50000" r="-50000" t="-50000" b="-50000"/>
          <a:stretch/>
        </p:blipFill>
        <p:spPr>
          <a:xfrm>
            <a:off x="2752037" y="316378"/>
            <a:ext cx="11213204" cy="7461470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69081" y="6980080"/>
            <a:ext cx="4868528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Fig: </a:t>
            </a:r>
            <a:r>
              <a:rPr lang="en-US" b="1" sz="150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Sequence diagram of Practice Session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85656" y="295201"/>
            <a:ext cx="1920407" cy="514221"/>
          </a:xfrm>
          <a:prstGeom prst="rect">
            <a:avLst/>
          </a:prstGeom>
          <a:solidFill>
            <a:srgbClr val="62a8bb"/>
          </a:solidFill>
          <a:ln w="12700">
            <a:solidFill>
              <a:srgbClr val="62a8bb"/>
            </a:solidFill>
            <a:prstDash val="solid"/>
            <a:miter lim="800000"/>
          </a:ln>
        </p:spPr>
      </p:sp>
      <p:sp>
        <p:nvSpPr>
          <p:cNvPr id="4" name="Object 3"/>
          <p:cNvSpPr/>
          <p:nvPr/>
        </p:nvSpPr>
        <p:spPr>
          <a:xfrm>
            <a:off x="676106" y="435065"/>
            <a:ext cx="1693412" cy="22794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1796"/>
              </a:lnSpc>
              <a:buNone/>
            </a:pPr>
            <a:r>
              <a:rPr lang="en-US" b="1" sz="14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Register &amp; Login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905466" y="295201"/>
            <a:ext cx="4377960" cy="590403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6" name="Object 5"/>
          <p:cNvSpPr/>
          <p:nvPr/>
        </p:nvSpPr>
        <p:spPr>
          <a:xfrm>
            <a:off x="3896095" y="403000"/>
            <a:ext cx="4396749" cy="3719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930"/>
              </a:lnSpc>
              <a:buNone/>
            </a:pPr>
            <a:r>
              <a:rPr lang="en-US" b="1" sz="23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Sequence Diagram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4808" y="990352"/>
            <a:ext cx="11839336" cy="5291572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64357" y="5761184"/>
            <a:ext cx="4868528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Fig: ShotMaster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-114272"/>
            <a:ext cx="12188945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4" name="Object 3"/>
          <p:cNvSpPr/>
          <p:nvPr/>
        </p:nvSpPr>
        <p:spPr>
          <a:xfrm>
            <a:off x="0" y="248555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Flow Diagram(DFD)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009399" y="3428143"/>
            <a:ext cx="1689240" cy="552311"/>
          </a:xfrm>
          <a:prstGeom prst="rect">
            <a:avLst/>
          </a:prstGeom>
          <a:solidFill>
            <a:srgbClr val="62a8bb"/>
          </a:solidFill>
          <a:ln w="12700">
            <a:solidFill>
              <a:srgbClr val="62a8bb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1199850" y="3551937"/>
            <a:ext cx="1439150" cy="29996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363"/>
              </a:lnSpc>
              <a:buNone/>
            </a:pPr>
            <a:r>
              <a:rPr lang="en-US" b="1" sz="187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ShotMaster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761434" y="1447438"/>
            <a:ext cx="8305736" cy="4513721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64357" y="5761184"/>
            <a:ext cx="4868528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buNone/>
            </a:pPr>
            <a:r>
              <a:rPr lang="en-US" b="1" sz="150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Fig: </a:t>
            </a:r>
            <a:r>
              <a:rPr lang="en-US" b="1" sz="1500" dirty="0" smtClean="0">
                <a:solidFill>
                  <a:srgbClr val="43434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Summaries and Insights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-114272"/>
            <a:ext cx="12188945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4" name="Object 3"/>
          <p:cNvSpPr/>
          <p:nvPr/>
        </p:nvSpPr>
        <p:spPr>
          <a:xfrm>
            <a:off x="0" y="248555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Flow Diagram(DFD)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80885" y="3428143"/>
            <a:ext cx="3378466" cy="552311"/>
          </a:xfrm>
          <a:prstGeom prst="rect">
            <a:avLst/>
          </a:prstGeom>
          <a:solidFill>
            <a:srgbClr val="62a8bb"/>
          </a:solidFill>
          <a:ln w="12700">
            <a:solidFill>
              <a:srgbClr val="62a8bb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771332" y="3551937"/>
            <a:ext cx="3297296" cy="29996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2363"/>
              </a:lnSpc>
              <a:buNone/>
            </a:pPr>
            <a:r>
              <a:rPr lang="en-US" b="1" sz="187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Summaries and Insights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80380" y="2361609"/>
            <a:ext cx="7365551" cy="3003550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62a8bb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3695" r="3695" t="25198" b="25198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611578" y="2787151"/>
            <a:ext cx="6965796" cy="127484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0041"/>
              </a:lnSpc>
              <a:buNone/>
            </a:pPr>
            <a:r>
              <a:rPr lang="en-US" sz="9563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704743" y="476131"/>
            <a:ext cx="5017601" cy="5913546"/>
          </a:xfrm>
          <a:prstGeom prst="rect">
            <a:avLst/>
          </a:prstGeom>
          <a:solidFill>
            <a:srgbClr val="ea6951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17080" r="21291" t="-25296" b="-25296"/>
          <a:stretch/>
        </p:blipFill>
        <p:spPr>
          <a:xfrm>
            <a:off x="6704743" y="476131"/>
            <a:ext cx="5017601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72756" y="2560989"/>
            <a:ext cx="6159230" cy="172746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722"/>
              </a:lnSpc>
              <a:buNone/>
            </a:pPr>
            <a:r>
              <a:rPr lang="en-US" sz="2160" dirty="0" smtClean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ShotMaster is a mobile application designed to help aspiring cricketers improve their batting techniques. It functions as a virtual assistant that analyzes a player's batting performance.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8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Workflow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6861" b="6861"/>
          <a:stretch/>
        </p:blipFill>
        <p:spPr>
          <a:xfrm>
            <a:off x="2171157" y="1714071"/>
            <a:ext cx="2715473" cy="376044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/>
          <a:srcRect l="0" r="0" t="3509" b="3509"/>
          <a:stretch/>
        </p:blipFill>
        <p:spPr>
          <a:xfrm>
            <a:off x="8894126" y="1428393"/>
            <a:ext cx="2307596" cy="4809885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/>
          <a:srcRect l="0" r="0" t="4146" b="4146"/>
          <a:stretch/>
        </p:blipFill>
        <p:spPr>
          <a:xfrm>
            <a:off x="5789752" y="1456740"/>
            <a:ext cx="2387616" cy="4908485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4"/>
          <a:srcRect l="0" r="0" t="21230" b="21230"/>
          <a:stretch/>
        </p:blipFill>
        <p:spPr>
          <a:xfrm>
            <a:off x="314246" y="4923194"/>
            <a:ext cx="1335290" cy="76832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5"/>
          <a:srcRect l="352" r="352" t="7488" b="7488"/>
          <a:stretch/>
        </p:blipFill>
        <p:spPr>
          <a:xfrm>
            <a:off x="148053" y="1456740"/>
            <a:ext cx="1501483" cy="1285664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14246" y="3013930"/>
            <a:ext cx="1143500" cy="1076235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 rot="13320000">
            <a:off x="1095156" y="2742404"/>
            <a:ext cx="995666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sp>
        <p:nvSpPr>
          <p:cNvPr id="11" name="Object 10"/>
          <p:cNvSpPr/>
          <p:nvPr/>
        </p:nvSpPr>
        <p:spPr>
          <a:xfrm>
            <a:off x="1524084" y="3583040"/>
            <a:ext cx="551237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sp>
        <p:nvSpPr>
          <p:cNvPr id="12" name="Object 11"/>
          <p:cNvSpPr/>
          <p:nvPr/>
        </p:nvSpPr>
        <p:spPr>
          <a:xfrm rot="18240000">
            <a:off x="1435140" y="4988695"/>
            <a:ext cx="825591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sp>
        <p:nvSpPr>
          <p:cNvPr id="13" name="Object 12"/>
          <p:cNvSpPr/>
          <p:nvPr/>
        </p:nvSpPr>
        <p:spPr>
          <a:xfrm>
            <a:off x="390427" y="5867416"/>
            <a:ext cx="1575569" cy="22660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buNone/>
            </a:pPr>
            <a:r>
              <a:rPr lang="en-US" b="1" sz="1275" dirty="0" smtClean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MPU9250(IMU)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47329" y="4273310"/>
            <a:ext cx="1081040" cy="22660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buNone/>
            </a:pPr>
            <a:r>
              <a:rPr lang="en-US" b="1" sz="1275" dirty="0" smtClean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Microphone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447329" y="2752558"/>
            <a:ext cx="705909" cy="22660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buNone/>
            </a:pPr>
            <a:r>
              <a:rPr lang="en-US" b="1" sz="1275" dirty="0" smtClean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ESP32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4886630" y="3734631"/>
            <a:ext cx="854417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sp>
        <p:nvSpPr>
          <p:cNvPr id="17" name="Object 16"/>
          <p:cNvSpPr/>
          <p:nvPr/>
        </p:nvSpPr>
        <p:spPr>
          <a:xfrm rot="5400000">
            <a:off x="5672467" y="3666051"/>
            <a:ext cx="137160" cy="137160"/>
          </a:xfrm>
          <a:prstGeom prst="triangle">
            <a:avLst/>
          </a:prstGeom>
          <a:solidFill>
            <a:srgbClr val="000000"/>
          </a:solidFill>
        </p:spPr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3113897" cy="6856285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476131" y="3076773"/>
            <a:ext cx="2168300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046488" y="447563"/>
            <a:ext cx="2487909" cy="53936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/>
          <a:srcRect l="0" r="0" t="1403" b="1403"/>
          <a:stretch/>
        </p:blipFill>
        <p:spPr>
          <a:xfrm>
            <a:off x="3647163" y="447563"/>
            <a:ext cx="2560651" cy="5395549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332541" y="447563"/>
            <a:ext cx="2488792" cy="5395549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Stakeholders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19228" y="3150604"/>
            <a:ext cx="1199850" cy="91417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999149" y="4365049"/>
            <a:ext cx="953214" cy="34549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722"/>
              </a:lnSpc>
              <a:buNone/>
            </a:pPr>
            <a:r>
              <a:rPr lang="en-US" sz="216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Player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447" y="3014613"/>
            <a:ext cx="1266508" cy="1171282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8231352" y="4365049"/>
            <a:ext cx="963689" cy="34549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722"/>
              </a:lnSpc>
              <a:buNone/>
            </a:pPr>
            <a:r>
              <a:rPr lang="en-US" sz="216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Coach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Function Deployment(QFD)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22378" y="2228143"/>
            <a:ext cx="533267" cy="77133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3203" y="3424572"/>
            <a:ext cx="2293999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interface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583" y="2261619"/>
            <a:ext cx="818945" cy="723719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816541" y="3424572"/>
            <a:ext cx="2555871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recording &amp; storage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3920" y="2287315"/>
            <a:ext cx="914171" cy="695151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8799376" y="3424572"/>
            <a:ext cx="2398748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Session Summarization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9879" y="4502407"/>
            <a:ext cx="638015" cy="828468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3162938" y="5710000"/>
            <a:ext cx="1958803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Notes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9070" y="4590559"/>
            <a:ext cx="942739" cy="6284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7030549" y="5710000"/>
            <a:ext cx="2032127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Shot-based analysis</a:t>
            </a:r>
            <a:endParaRPr lang="en-US" dirty="0"/>
          </a:p>
        </p:txBody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27160" y="1382788"/>
            <a:ext cx="2494926" cy="514221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4812437" y="1522088"/>
            <a:ext cx="2315440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 Requirements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Function Deployment(QFD)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1300" y="3310123"/>
            <a:ext cx="399950" cy="6094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754191" y="4417305"/>
            <a:ext cx="1895953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 Integration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0964" y="3287829"/>
            <a:ext cx="752287" cy="638015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582885" y="4417305"/>
            <a:ext cx="2094976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Improvement Graph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7925" y="3176237"/>
            <a:ext cx="961784" cy="895126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521565" y="4417305"/>
            <a:ext cx="2074026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with Coach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07366" y="3131596"/>
            <a:ext cx="761810" cy="971307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9297885" y="4417305"/>
            <a:ext cx="2377798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Multi-platform Support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7160" y="1713550"/>
            <a:ext cx="2742514" cy="523744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4800035" y="1852830"/>
            <a:ext cx="2588278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Requirements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37940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3" name="Object 2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16"/>
              </a:lnSpc>
              <a:buNone/>
            </a:pPr>
            <a:r>
              <a:rPr lang="en-US" b="1" sz="318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Function Deployment(QFD)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54989" y="3254355"/>
            <a:ext cx="866558" cy="72371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441248" y="4417305"/>
            <a:ext cx="1497908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 analysis 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9553" y="3142762"/>
            <a:ext cx="1247463" cy="1037965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471221" y="4417305"/>
            <a:ext cx="1246511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Guidance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0061" y="3142762"/>
            <a:ext cx="942739" cy="94273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8919837" y="4417305"/>
            <a:ext cx="2157825" cy="2304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3D Shot Visualization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3746" y="1538126"/>
            <a:ext cx="3428143" cy="571357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4352155" y="1659578"/>
            <a:ext cx="3346233" cy="31097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449"/>
              </a:lnSpc>
              <a:buNone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Exciting Requirements</a:t>
            </a:r>
            <a:endParaRPr lang="en-US" dirty="0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Beautiful.ai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ShotMaster SRS</dc:title>
  <dc:subject>ShotMaster SRS</dc:subject>
  <dc:creator>Reza Abdullah</dc:creator>
  <cp:lastModifiedBy>Reza Abdullah</cp:lastModifiedBy>
  <cp:revision>1</cp:revision>
  <dcterms:created xsi:type="dcterms:W3CDTF">2024-03-27T08:46:05.652Z</dcterms:created>
  <dcterms:modified xsi:type="dcterms:W3CDTF">2024-03-27T08:46:05.652Z</dcterms:modified>
</cp:coreProperties>
</file>